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mp" ContentType="image/pn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1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83" autoAdjust="0"/>
    <p:restoredTop sz="94580"/>
  </p:normalViewPr>
  <p:slideViewPr>
    <p:cSldViewPr snapToGrid="0" snapToObjects="1">
      <p:cViewPr>
        <p:scale>
          <a:sx n="113" d="100"/>
          <a:sy n="113" d="100"/>
        </p:scale>
        <p:origin x="824" y="360"/>
      </p:cViewPr>
      <p:guideLst>
        <p:guide orient="horz" pos="61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mp>
</file>

<file path=ppt/media/image2.png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F9ED9C-B9C9-8741-9537-79AC2148F83F}" type="datetimeFigureOut">
              <a:rPr lang="en-US" smtClean="0"/>
              <a:t>9/25/18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D65AE-F790-6742-8F8F-587390D50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86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D65AE-F790-6742-8F8F-587390D501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076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50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78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34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266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41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77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64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04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23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6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820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EC03D-8E1E-0847-AB74-B7FC4FF0E5D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EA187B-9D1C-5047-9F51-51D4960C2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78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981075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MATH 6380J </a:t>
            </a:r>
            <a:r>
              <a:rPr lang="en-US" dirty="0"/>
              <a:t>Mini-Project 1</a:t>
            </a:r>
            <a:r>
              <a:rPr lang="en-US" altLang="zh-CN" dirty="0">
                <a:solidFill>
                  <a:schemeClr val="bg1"/>
                </a:solidFill>
              </a:rPr>
              <a:t>: Feature Extraction and Transfer Learning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Zengqiang Yan and Pei Wang	{</a:t>
            </a:r>
            <a:r>
              <a:rPr lang="en-US" sz="1000" dirty="0" err="1">
                <a:solidFill>
                  <a:schemeClr val="bg1"/>
                </a:solidFill>
              </a:rPr>
              <a:t>z.yan</a:t>
            </a:r>
            <a:r>
              <a:rPr lang="en-US" sz="1000" dirty="0">
                <a:solidFill>
                  <a:schemeClr val="bg1"/>
                </a:solidFill>
              </a:rPr>
              <a:t>, </a:t>
            </a:r>
            <a:r>
              <a:rPr lang="en-US" sz="1000" dirty="0" err="1">
                <a:solidFill>
                  <a:schemeClr val="bg1"/>
                </a:solidFill>
              </a:rPr>
              <a:t>pwangai</a:t>
            </a:r>
            <a:r>
              <a:rPr lang="en-US" sz="1000" dirty="0">
                <a:solidFill>
                  <a:schemeClr val="bg1"/>
                </a:solidFill>
              </a:rPr>
              <a:t>}@connect.ust.hk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Department of Computer Science and Engineering, HKUST</a:t>
            </a:r>
          </a:p>
        </p:txBody>
      </p:sp>
      <p:sp>
        <p:nvSpPr>
          <p:cNvPr id="9" name="Rectangle 8"/>
          <p:cNvSpPr/>
          <p:nvPr/>
        </p:nvSpPr>
        <p:spPr>
          <a:xfrm>
            <a:off x="164895" y="1178476"/>
            <a:ext cx="3794332" cy="26492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1. Introduction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64895" y="1443396"/>
            <a:ext cx="3794332" cy="983611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000" dirty="0"/>
              <a:t>We have conducted experiments on feature extraction and transfer learning based on pre-trained deep learning models and scattering nets. The main goal of this project is to evaluate the performance of different networks for feature extraction and to compare different fine-tuning strategies.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227241" y="1178476"/>
            <a:ext cx="3794332" cy="26492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5. Analysis</a:t>
            </a:r>
          </a:p>
        </p:txBody>
      </p:sp>
      <p:sp>
        <p:nvSpPr>
          <p:cNvPr id="8" name="Rectangle 7"/>
          <p:cNvSpPr/>
          <p:nvPr/>
        </p:nvSpPr>
        <p:spPr>
          <a:xfrm>
            <a:off x="171870" y="2628337"/>
            <a:ext cx="3787357" cy="26492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/>
              <a:t>2.</a:t>
            </a:r>
            <a:r>
              <a:rPr lang="zh-CN" altLang="en-US" sz="1200" dirty="0"/>
              <a:t> </a:t>
            </a:r>
            <a:r>
              <a:rPr lang="en-US" altLang="zh-CN" sz="1200" dirty="0"/>
              <a:t>Fashion-MNIST</a:t>
            </a:r>
            <a:r>
              <a:rPr lang="zh-CN" altLang="en-US" sz="1200" dirty="0"/>
              <a:t> </a:t>
            </a:r>
            <a:r>
              <a:rPr lang="en-US" altLang="zh-CN" sz="1200" dirty="0"/>
              <a:t>Dataset</a:t>
            </a:r>
            <a:endParaRPr lang="en-US" sz="1200" dirty="0"/>
          </a:p>
        </p:txBody>
      </p:sp>
      <p:sp>
        <p:nvSpPr>
          <p:cNvPr id="11" name="Rectangle 10"/>
          <p:cNvSpPr/>
          <p:nvPr/>
        </p:nvSpPr>
        <p:spPr>
          <a:xfrm>
            <a:off x="171870" y="2893257"/>
            <a:ext cx="3787357" cy="2124344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altLang="zh-CN" sz="1000" dirty="0"/>
              <a:t>The Fashion-MNIST dataset contains 60,000</a:t>
            </a:r>
            <a:r>
              <a:rPr lang="zh-CN" altLang="en-US" sz="1000" dirty="0"/>
              <a:t> </a:t>
            </a:r>
            <a:r>
              <a:rPr lang="en-US" altLang="zh-CN" sz="1000" dirty="0"/>
              <a:t>training</a:t>
            </a:r>
            <a:r>
              <a:rPr lang="zh-CN" altLang="en-US" sz="1000" dirty="0"/>
              <a:t> </a:t>
            </a:r>
            <a:r>
              <a:rPr lang="en-US" altLang="zh-CN" sz="1000" dirty="0"/>
              <a:t>images</a:t>
            </a:r>
            <a:r>
              <a:rPr lang="zh-CN" altLang="en-US" sz="1000" dirty="0"/>
              <a:t> </a:t>
            </a:r>
            <a:r>
              <a:rPr lang="en-US" altLang="zh-CN" sz="1000" dirty="0"/>
              <a:t>and</a:t>
            </a:r>
            <a:r>
              <a:rPr lang="zh-CN" altLang="en-US" sz="1000" dirty="0"/>
              <a:t> </a:t>
            </a:r>
            <a:r>
              <a:rPr lang="en-US" altLang="zh-CN" sz="1000" dirty="0"/>
              <a:t>10,000</a:t>
            </a:r>
            <a:r>
              <a:rPr lang="zh-CN" altLang="en-US" sz="1000" dirty="0"/>
              <a:t> </a:t>
            </a:r>
            <a:r>
              <a:rPr lang="en-US" altLang="zh-CN" sz="1000" dirty="0"/>
              <a:t>testing</a:t>
            </a:r>
            <a:r>
              <a:rPr lang="zh-CN" altLang="en-US" sz="1000" dirty="0"/>
              <a:t> </a:t>
            </a:r>
            <a:r>
              <a:rPr lang="en-US" altLang="zh-CN" sz="1000" dirty="0"/>
              <a:t>images with the same resolution as 28⨯28.</a:t>
            </a:r>
            <a:r>
              <a:rPr lang="zh-CN" altLang="en-US" sz="1000" dirty="0"/>
              <a:t> </a:t>
            </a:r>
            <a:r>
              <a:rPr lang="en-US" altLang="zh-CN" sz="1000" dirty="0"/>
              <a:t>Compared</a:t>
            </a:r>
            <a:r>
              <a:rPr lang="zh-CN" altLang="en-US" sz="1000" dirty="0"/>
              <a:t> </a:t>
            </a:r>
            <a:r>
              <a:rPr lang="en-US" altLang="zh-CN" sz="1000" dirty="0"/>
              <a:t>to</a:t>
            </a:r>
            <a:r>
              <a:rPr lang="zh-CN" altLang="en-US" sz="1000" dirty="0"/>
              <a:t> </a:t>
            </a:r>
            <a:r>
              <a:rPr lang="en-US" altLang="zh-CN" sz="1000" dirty="0"/>
              <a:t>the</a:t>
            </a:r>
            <a:r>
              <a:rPr lang="zh-CN" altLang="en-US" sz="1000" dirty="0"/>
              <a:t> </a:t>
            </a:r>
            <a:r>
              <a:rPr lang="en-US" altLang="zh-CN" sz="1000" dirty="0"/>
              <a:t>MNIST</a:t>
            </a:r>
            <a:r>
              <a:rPr lang="zh-CN" altLang="en-US" sz="1000" dirty="0"/>
              <a:t> </a:t>
            </a:r>
            <a:r>
              <a:rPr lang="en-US" altLang="zh-CN" sz="1000" dirty="0"/>
              <a:t>dataset,</a:t>
            </a:r>
            <a:r>
              <a:rPr lang="zh-CN" altLang="en-US" sz="1000" dirty="0"/>
              <a:t> </a:t>
            </a:r>
            <a:r>
              <a:rPr lang="en-US" altLang="zh-CN" sz="1000" dirty="0"/>
              <a:t>the Fashion-MNIST dataset is more challenging which is better for quality evaluation. </a:t>
            </a:r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pPr algn="just"/>
            <a:endParaRPr lang="en-US" sz="1000" dirty="0"/>
          </a:p>
          <a:p>
            <a:endParaRPr lang="en-US" sz="1000" b="1" dirty="0"/>
          </a:p>
          <a:p>
            <a:endParaRPr lang="en-US" sz="1000" dirty="0"/>
          </a:p>
        </p:txBody>
      </p:sp>
      <p:sp>
        <p:nvSpPr>
          <p:cNvPr id="14" name="Rectangle 13"/>
          <p:cNvSpPr/>
          <p:nvPr/>
        </p:nvSpPr>
        <p:spPr>
          <a:xfrm>
            <a:off x="8227241" y="1449595"/>
            <a:ext cx="3794332" cy="1766573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altLang="zh-CN" sz="1000" dirty="0" smtClean="0"/>
              <a:t>From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our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results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and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visualization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of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features</a:t>
            </a:r>
            <a:r>
              <a:rPr lang="en-US" altLang="zh-CN" sz="1000" dirty="0" smtClean="0"/>
              <a:t>,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we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can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observe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that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the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hybrid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scattering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net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and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CNN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outperforms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others.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We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believe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that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the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scattering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net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generates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better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feature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for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further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supervised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classification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like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CNN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layers.</a:t>
            </a:r>
            <a:r>
              <a:rPr lang="zh-CN" altLang="en-US" sz="1000" dirty="0" smtClean="0"/>
              <a:t> </a:t>
            </a:r>
            <a:endParaRPr lang="en-US" sz="1000" dirty="0"/>
          </a:p>
          <a:p>
            <a:pPr algn="just"/>
            <a:r>
              <a:rPr lang="en-US" sz="1000" dirty="0"/>
              <a:t>In terms of using </a:t>
            </a:r>
            <a:r>
              <a:rPr lang="en-US" sz="1000" dirty="0" err="1"/>
              <a:t>LeNet</a:t>
            </a:r>
            <a:r>
              <a:rPr lang="en-US" sz="1000" dirty="0"/>
              <a:t> for feature extraction and transfer learning, applying the fine-tuning strategy is better than directly extracting features from the pre-trained model. Finetuning all layers (first few layers with lower learning rate) is better than finetuning the last layer alone, which demonstrates that even those low-level features are slightly different among datasets.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227241" y="3352394"/>
            <a:ext cx="3794332" cy="26492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6. Conclusion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188644" y="4290993"/>
            <a:ext cx="1907356" cy="2387216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altLang="zh-CN" sz="1000" dirty="0"/>
              <a:t>As the resolution of training images is 28⨯28, we can only adopt pre-trained model on the MNIST dataset for feature extraction and transfer learning. From the feature visualization, we find that when using </a:t>
            </a:r>
            <a:r>
              <a:rPr lang="en-US" altLang="zh-CN" sz="1000" dirty="0" err="1"/>
              <a:t>LeNet</a:t>
            </a:r>
            <a:r>
              <a:rPr lang="en-US" altLang="zh-CN" sz="1000" dirty="0"/>
              <a:t> to extract features of the Fashion-MNIST dataset, the features are not distinguishable enough for accurate classification. By applying transfer learning </a:t>
            </a:r>
            <a:r>
              <a:rPr lang="en-US" altLang="zh-CN" sz="1000" i="1" dirty="0"/>
              <a:t>(e.g. </a:t>
            </a:r>
            <a:r>
              <a:rPr lang="en-US" altLang="zh-CN" sz="1000" dirty="0"/>
              <a:t>finetune</a:t>
            </a:r>
            <a:r>
              <a:rPr lang="en-US" altLang="zh-CN" sz="1000" i="1" dirty="0"/>
              <a:t>), </a:t>
            </a:r>
            <a:r>
              <a:rPr lang="en-US" altLang="zh-CN" sz="1000" dirty="0"/>
              <a:t>the overall accuracy is effectively improved.</a:t>
            </a:r>
            <a:endParaRPr lang="en-US" sz="1000" i="1" dirty="0"/>
          </a:p>
        </p:txBody>
      </p:sp>
      <p:sp>
        <p:nvSpPr>
          <p:cNvPr id="26" name="Rectangle 25"/>
          <p:cNvSpPr/>
          <p:nvPr/>
        </p:nvSpPr>
        <p:spPr>
          <a:xfrm>
            <a:off x="8227236" y="3625866"/>
            <a:ext cx="3794332" cy="2053657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altLang="zh-CN" sz="1000" dirty="0" smtClean="0"/>
              <a:t>Similar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to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Fourier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Transform,</a:t>
            </a:r>
            <a:r>
              <a:rPr lang="zh-CN" altLang="en-US" sz="1000" dirty="0" smtClean="0"/>
              <a:t>  </a:t>
            </a:r>
            <a:r>
              <a:rPr lang="en-US" altLang="zh-CN" sz="1000" dirty="0" smtClean="0"/>
              <a:t>the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scattering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net</a:t>
            </a:r>
            <a:r>
              <a:rPr lang="en-US" altLang="zh-CN" sz="1000" dirty="0" smtClean="0"/>
              <a:t>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that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learns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the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combination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of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existing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filters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could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extract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more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representation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features.</a:t>
            </a:r>
            <a:r>
              <a:rPr lang="zh-CN" altLang="en-US" sz="1000" dirty="0" smtClean="0"/>
              <a:t> </a:t>
            </a:r>
            <a:r>
              <a:rPr lang="zh-CN" altLang="en-US" sz="1000" dirty="0"/>
              <a:t> </a:t>
            </a:r>
            <a:r>
              <a:rPr lang="en-US" altLang="zh-CN" sz="1000" dirty="0" smtClean="0"/>
              <a:t>The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translation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invariant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and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more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stable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in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deformation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helps</a:t>
            </a:r>
            <a:r>
              <a:rPr lang="zh-CN" altLang="en-US" sz="1000" dirty="0" smtClean="0"/>
              <a:t> </a:t>
            </a:r>
            <a:r>
              <a:rPr lang="zh-CN" altLang="en-US" sz="1000" dirty="0"/>
              <a:t> </a:t>
            </a:r>
            <a:r>
              <a:rPr lang="en-US" altLang="zh-CN" sz="1000" dirty="0" smtClean="0"/>
              <a:t>the</a:t>
            </a:r>
            <a:r>
              <a:rPr lang="zh-CN" altLang="en-US" sz="1000" dirty="0" smtClean="0"/>
              <a:t>  </a:t>
            </a:r>
            <a:r>
              <a:rPr lang="en-US" altLang="zh-CN" sz="1000" dirty="0" smtClean="0"/>
              <a:t>supervised</a:t>
            </a:r>
            <a:r>
              <a:rPr lang="zh-CN" altLang="en-US" sz="1000" dirty="0" smtClean="0"/>
              <a:t> </a:t>
            </a:r>
            <a:r>
              <a:rPr lang="en-US" altLang="zh-CN" sz="1000" smtClean="0"/>
              <a:t>classification.</a:t>
            </a:r>
            <a:endParaRPr lang="en-US" sz="1000" dirty="0"/>
          </a:p>
          <a:p>
            <a:pPr algn="just"/>
            <a:r>
              <a:rPr lang="en-US" sz="1000" dirty="0"/>
              <a:t>Classification on different datasets can share common features, which can be extracted by pre-trained deep learning models. The common features usually are low-level features (first several layers), so that only fine-tuning the last layers can effectively improve the performance.</a:t>
            </a:r>
          </a:p>
          <a:p>
            <a:pPr algn="just"/>
            <a:endParaRPr lang="en-US" sz="1000" dirty="0"/>
          </a:p>
          <a:p>
            <a:pPr algn="just"/>
            <a:r>
              <a:rPr lang="en-US" sz="1000" dirty="0"/>
              <a:t>Training a new model from scratch is the upper bound of transfer learning.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227235" y="6049203"/>
            <a:ext cx="3794337" cy="629006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US" altLang="zh-CN" sz="1000" b="1" dirty="0"/>
          </a:p>
          <a:p>
            <a:pPr algn="just"/>
            <a:r>
              <a:rPr lang="en-US" altLang="zh-CN" sz="1000" b="1" dirty="0"/>
              <a:t>Scattering Nets part</a:t>
            </a:r>
          </a:p>
          <a:p>
            <a:pPr marL="171450" indent="-171450" algn="just">
              <a:buFont typeface="Wingdings" charset="2"/>
              <a:buChar char="Ø"/>
            </a:pPr>
            <a:r>
              <a:rPr lang="en-US" altLang="zh-CN" sz="1000" dirty="0"/>
              <a:t>Pei Wang</a:t>
            </a:r>
            <a:endParaRPr lang="en-US" sz="1000" dirty="0"/>
          </a:p>
          <a:p>
            <a:pPr algn="just"/>
            <a:r>
              <a:rPr lang="en-US" altLang="zh-CN" sz="1000" b="1" dirty="0" err="1"/>
              <a:t>LeNet</a:t>
            </a:r>
            <a:r>
              <a:rPr lang="en-US" altLang="zh-CN" sz="1000" b="1" dirty="0"/>
              <a:t> part</a:t>
            </a:r>
          </a:p>
          <a:p>
            <a:pPr marL="171450" indent="-171450" algn="just">
              <a:buFont typeface="Wingdings" charset="2"/>
              <a:buChar char="Ø"/>
            </a:pPr>
            <a:r>
              <a:rPr lang="en-US" altLang="zh-CN" sz="1000" dirty="0"/>
              <a:t>Zengqiang Yan</a:t>
            </a:r>
            <a:endParaRPr lang="en-US" sz="1000" dirty="0"/>
          </a:p>
          <a:p>
            <a:pPr algn="just"/>
            <a:endParaRPr lang="en-US" sz="1000" dirty="0"/>
          </a:p>
        </p:txBody>
      </p:sp>
      <p:sp>
        <p:nvSpPr>
          <p:cNvPr id="30" name="Rectangle 29"/>
          <p:cNvSpPr/>
          <p:nvPr/>
        </p:nvSpPr>
        <p:spPr>
          <a:xfrm>
            <a:off x="8227235" y="5815749"/>
            <a:ext cx="3794337" cy="233454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/>
              <a:t>8</a:t>
            </a:r>
            <a:r>
              <a:rPr lang="en-US" sz="1200" dirty="0"/>
              <a:t>. </a:t>
            </a:r>
            <a:r>
              <a:rPr lang="en-US" altLang="zh-CN" sz="1200" dirty="0"/>
              <a:t>Contribution</a:t>
            </a:r>
            <a:endParaRPr lang="en-US" sz="12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09DDB29E-6363-4275-B09A-E0FEAE87DD58}"/>
              </a:ext>
            </a:extLst>
          </p:cNvPr>
          <p:cNvSpPr/>
          <p:nvPr/>
        </p:nvSpPr>
        <p:spPr>
          <a:xfrm>
            <a:off x="4171901" y="1427679"/>
            <a:ext cx="1316148" cy="2446867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altLang="zh-CN" sz="1000" dirty="0" smtClean="0"/>
              <a:t>The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scattering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net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is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able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to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extract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features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that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are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translation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invariant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and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more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stable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in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terms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of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high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frequency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items.</a:t>
            </a:r>
            <a:r>
              <a:rPr lang="zh-CN" altLang="en-US" sz="1000" dirty="0"/>
              <a:t> </a:t>
            </a:r>
            <a:r>
              <a:rPr lang="en-US" altLang="zh-CN" sz="1000" dirty="0" smtClean="0"/>
              <a:t>We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have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tested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the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performance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and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visualization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of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scattering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net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tighter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with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few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layers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of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convolution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kernel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(upper)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and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LDA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(lower)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as</a:t>
            </a:r>
            <a:r>
              <a:rPr lang="zh-CN" altLang="en-US" sz="1000" dirty="0" smtClean="0"/>
              <a:t> </a:t>
            </a:r>
            <a:r>
              <a:rPr lang="en-US" altLang="zh-CN" sz="1000" dirty="0" smtClean="0"/>
              <a:t>well.</a:t>
            </a:r>
            <a:r>
              <a:rPr lang="zh-CN" altLang="en-US" sz="1000" dirty="0" smtClean="0"/>
              <a:t> </a:t>
            </a:r>
            <a:endParaRPr lang="en-US" sz="10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4388CC44-66B4-47A8-92EE-7BB68EFA6B14}"/>
              </a:ext>
            </a:extLst>
          </p:cNvPr>
          <p:cNvSpPr/>
          <p:nvPr/>
        </p:nvSpPr>
        <p:spPr>
          <a:xfrm>
            <a:off x="4188644" y="1184676"/>
            <a:ext cx="3801754" cy="26492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3. Scattering Nets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188643" y="4026073"/>
            <a:ext cx="3801754" cy="26492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4. </a:t>
            </a:r>
            <a:r>
              <a:rPr lang="en-US" sz="1200" dirty="0" err="1"/>
              <a:t>LeNet</a:t>
            </a:r>
            <a:endParaRPr lang="en-US" sz="1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559F03AB-16AB-4517-9DC9-E9B49185D8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15179"/>
              </p:ext>
            </p:extLst>
          </p:nvPr>
        </p:nvGraphicFramePr>
        <p:xfrm>
          <a:off x="181639" y="5079756"/>
          <a:ext cx="3794331" cy="1705440"/>
        </p:xfrm>
        <a:graphic>
          <a:graphicData uri="http://schemas.openxmlformats.org/drawingml/2006/table">
            <a:tbl>
              <a:tblPr>
                <a:tableStyleId>{FABFCF23-3B69-468F-B69F-88F6DE6A72F2}</a:tableStyleId>
              </a:tblPr>
              <a:tblGrid>
                <a:gridCol w="1069545">
                  <a:extLst>
                    <a:ext uri="{9D8B030D-6E8A-4147-A177-3AD203B41FA5}">
                      <a16:colId xmlns:a16="http://schemas.microsoft.com/office/drawing/2014/main" xmlns="" val="4094147323"/>
                    </a:ext>
                  </a:extLst>
                </a:gridCol>
                <a:gridCol w="1460009">
                  <a:extLst>
                    <a:ext uri="{9D8B030D-6E8A-4147-A177-3AD203B41FA5}">
                      <a16:colId xmlns:a16="http://schemas.microsoft.com/office/drawing/2014/main" xmlns="" val="2697055965"/>
                    </a:ext>
                  </a:extLst>
                </a:gridCol>
                <a:gridCol w="1264777">
                  <a:extLst>
                    <a:ext uri="{9D8B030D-6E8A-4147-A177-3AD203B41FA5}">
                      <a16:colId xmlns:a16="http://schemas.microsoft.com/office/drawing/2014/main" xmlns="" val="2940278145"/>
                    </a:ext>
                  </a:extLst>
                </a:gridCol>
              </a:tblGrid>
              <a:tr h="203549"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Dataset</a:t>
                      </a:r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Method</a:t>
                      </a:r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Accuracy</a:t>
                      </a:r>
                    </a:p>
                  </a:txBody>
                  <a:tcPr marL="91261" marR="91261" marT="45630" marB="45630" anchor="ctr"/>
                </a:tc>
                <a:extLst>
                  <a:ext uri="{0D108BD9-81ED-4DB2-BD59-A6C34878D82A}">
                    <a16:rowId xmlns:a16="http://schemas.microsoft.com/office/drawing/2014/main" xmlns="" val="2511445244"/>
                  </a:ext>
                </a:extLst>
              </a:tr>
              <a:tr h="203549">
                <a:tc rowSpan="7"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Fashion-MNIST</a:t>
                      </a:r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 smtClean="0"/>
                        <a:t>PCA</a:t>
                      </a:r>
                      <a:r>
                        <a:rPr lang="zh-CN" altLang="en-US" sz="800" dirty="0" smtClean="0"/>
                        <a:t> </a:t>
                      </a:r>
                      <a:r>
                        <a:rPr lang="en-US" altLang="zh-CN" sz="800" dirty="0" smtClean="0"/>
                        <a:t>+</a:t>
                      </a:r>
                      <a:r>
                        <a:rPr lang="zh-CN" altLang="en-US" sz="800" dirty="0" smtClean="0"/>
                        <a:t> </a:t>
                      </a:r>
                      <a:r>
                        <a:rPr lang="en-US" altLang="zh-CN" sz="800" dirty="0" smtClean="0"/>
                        <a:t>LDA</a:t>
                      </a:r>
                      <a:endParaRPr lang="en-US" sz="800" dirty="0"/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 smtClean="0"/>
                        <a:t>0.7915</a:t>
                      </a:r>
                      <a:endParaRPr lang="en-US" sz="800" dirty="0" smtClean="0"/>
                    </a:p>
                  </a:txBody>
                  <a:tcPr marL="91261" marR="91261" marT="45630" marB="45630" anchor="ctr"/>
                </a:tc>
              </a:tr>
              <a:tr h="203549">
                <a:tc vMerge="1">
                  <a:txBody>
                    <a:bodyPr/>
                    <a:lstStyle/>
                    <a:p>
                      <a:pPr algn="ctr"/>
                      <a:endParaRPr lang="en-US" sz="1000" dirty="0"/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Scattering Nets + </a:t>
                      </a:r>
                      <a:r>
                        <a:rPr lang="en-US" altLang="zh-CN" sz="800" dirty="0" smtClean="0"/>
                        <a:t>CNN</a:t>
                      </a:r>
                      <a:endParaRPr lang="en-US" sz="800" dirty="0"/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 smtClean="0"/>
                        <a:t>0.9830</a:t>
                      </a:r>
                      <a:endParaRPr lang="en-US" sz="800" dirty="0"/>
                    </a:p>
                  </a:txBody>
                  <a:tcPr marL="91261" marR="91261" marT="45630" marB="45630" anchor="ctr"/>
                </a:tc>
                <a:extLst>
                  <a:ext uri="{0D108BD9-81ED-4DB2-BD59-A6C34878D82A}">
                    <a16:rowId xmlns:a16="http://schemas.microsoft.com/office/drawing/2014/main" xmlns="" val="657483144"/>
                  </a:ext>
                </a:extLst>
              </a:tr>
              <a:tr h="2035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 smtClean="0"/>
                        <a:t>Scattering</a:t>
                      </a:r>
                      <a:r>
                        <a:rPr lang="zh-CN" altLang="en-US" sz="800" dirty="0" smtClean="0"/>
                        <a:t> </a:t>
                      </a:r>
                      <a:r>
                        <a:rPr lang="en-US" altLang="zh-CN" sz="800" dirty="0" smtClean="0"/>
                        <a:t>Nets</a:t>
                      </a:r>
                      <a:r>
                        <a:rPr lang="zh-CN" altLang="en-US" sz="800" dirty="0" smtClean="0"/>
                        <a:t> </a:t>
                      </a:r>
                      <a:r>
                        <a:rPr lang="en-US" altLang="zh-CN" sz="800" dirty="0" smtClean="0"/>
                        <a:t>+</a:t>
                      </a:r>
                      <a:r>
                        <a:rPr lang="zh-CN" altLang="en-US" sz="800" dirty="0" smtClean="0"/>
                        <a:t> </a:t>
                      </a:r>
                      <a:r>
                        <a:rPr lang="en-US" altLang="zh-CN" sz="800" dirty="0" smtClean="0"/>
                        <a:t>LDA</a:t>
                      </a:r>
                      <a:endParaRPr lang="en-US" sz="800" dirty="0"/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 smtClean="0"/>
                        <a:t>0.8521</a:t>
                      </a:r>
                      <a:endParaRPr lang="en-US" sz="800" dirty="0"/>
                    </a:p>
                  </a:txBody>
                  <a:tcPr marL="91261" marR="91261" marT="45630" marB="45630" anchor="ctr"/>
                </a:tc>
              </a:tr>
              <a:tr h="203549">
                <a:tc vMerge="1"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marL="91261" marR="91261" marT="45630" marB="4563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LeNet</a:t>
                      </a:r>
                      <a:r>
                        <a:rPr lang="en-US" sz="800" dirty="0"/>
                        <a:t> + SVM</a:t>
                      </a:r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0.8128</a:t>
                      </a:r>
                    </a:p>
                  </a:txBody>
                  <a:tcPr marL="91261" marR="91261" marT="45630" marB="45630" anchor="ctr"/>
                </a:tc>
                <a:extLst>
                  <a:ext uri="{0D108BD9-81ED-4DB2-BD59-A6C34878D82A}">
                    <a16:rowId xmlns:a16="http://schemas.microsoft.com/office/drawing/2014/main" xmlns="" val="240780452"/>
                  </a:ext>
                </a:extLst>
              </a:tr>
              <a:tr h="203549">
                <a:tc vMerge="1"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marL="91261" marR="91261" marT="45630" marB="4563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LeNet</a:t>
                      </a:r>
                      <a:r>
                        <a:rPr lang="en-US" sz="800" dirty="0"/>
                        <a:t> + Finetune</a:t>
                      </a:r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0.8303</a:t>
                      </a:r>
                    </a:p>
                  </a:txBody>
                  <a:tcPr marL="91261" marR="91261" marT="45630" marB="45630" anchor="ctr"/>
                </a:tc>
                <a:extLst>
                  <a:ext uri="{0D108BD9-81ED-4DB2-BD59-A6C34878D82A}">
                    <a16:rowId xmlns:a16="http://schemas.microsoft.com/office/drawing/2014/main" xmlns="" val="1216605045"/>
                  </a:ext>
                </a:extLst>
              </a:tr>
              <a:tr h="2035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 err="1"/>
                        <a:t>LeNet</a:t>
                      </a:r>
                      <a:r>
                        <a:rPr lang="en-US" sz="800" dirty="0"/>
                        <a:t> + Finetune All</a:t>
                      </a:r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0.8336</a:t>
                      </a:r>
                    </a:p>
                  </a:txBody>
                  <a:tcPr marL="91261" marR="91261" marT="45630" marB="45630" anchor="ctr"/>
                </a:tc>
                <a:extLst>
                  <a:ext uri="{0D108BD9-81ED-4DB2-BD59-A6C34878D82A}">
                    <a16:rowId xmlns:a16="http://schemas.microsoft.com/office/drawing/2014/main" xmlns="" val="3094567573"/>
                  </a:ext>
                </a:extLst>
              </a:tr>
              <a:tr h="203549">
                <a:tc vMerge="1"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marL="91261" marR="91261" marT="45630" marB="4563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LeNet</a:t>
                      </a:r>
                      <a:r>
                        <a:rPr lang="en-US" sz="800" dirty="0"/>
                        <a:t> + Re-Train</a:t>
                      </a:r>
                    </a:p>
                  </a:txBody>
                  <a:tcPr marL="91261" marR="91261" marT="45630" marB="4563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0.8447</a:t>
                      </a:r>
                    </a:p>
                  </a:txBody>
                  <a:tcPr marL="91261" marR="91261" marT="45630" marB="45630" anchor="ctr"/>
                </a:tc>
                <a:extLst>
                  <a:ext uri="{0D108BD9-81ED-4DB2-BD59-A6C34878D82A}">
                    <a16:rowId xmlns:a16="http://schemas.microsoft.com/office/drawing/2014/main" xmlns="" val="1282907025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8433B0E-FE70-425C-9C14-45BA286BE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32" y="3625867"/>
            <a:ext cx="2862832" cy="1215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10487CD-8B0E-4708-B9E2-E83524D9C410}"/>
              </a:ext>
            </a:extLst>
          </p:cNvPr>
          <p:cNvSpPr txBox="1"/>
          <p:nvPr/>
        </p:nvSpPr>
        <p:spPr>
          <a:xfrm>
            <a:off x="867780" y="4783071"/>
            <a:ext cx="9701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Fashion-MNIST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0C262290-914D-4B9E-9522-798B1D10914D}"/>
              </a:ext>
            </a:extLst>
          </p:cNvPr>
          <p:cNvSpPr txBox="1"/>
          <p:nvPr/>
        </p:nvSpPr>
        <p:spPr>
          <a:xfrm>
            <a:off x="2554116" y="4787246"/>
            <a:ext cx="5309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MNIST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D361D3A-4E47-414C-BB9A-8AC14E1D9BC9}"/>
              </a:ext>
            </a:extLst>
          </p:cNvPr>
          <p:cNvSpPr/>
          <p:nvPr/>
        </p:nvSpPr>
        <p:spPr>
          <a:xfrm>
            <a:off x="6083041" y="4290993"/>
            <a:ext cx="1907356" cy="2387216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US" sz="1000" i="1" dirty="0"/>
          </a:p>
        </p:txBody>
      </p:sp>
      <p:pic>
        <p:nvPicPr>
          <p:cNvPr id="1026" name="Picture 2" descr="Image result for LeNet">
            <a:extLst>
              <a:ext uri="{FF2B5EF4-FFF2-40B4-BE49-F238E27FC236}">
                <a16:creationId xmlns:a16="http://schemas.microsoft.com/office/drawing/2014/main" xmlns="" id="{74CB2349-2026-4512-ADFB-0E220949E1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888" y="4567656"/>
            <a:ext cx="1837821" cy="42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382D6A38-E0EA-4B59-9625-4966FA0CD362}"/>
              </a:ext>
            </a:extLst>
          </p:cNvPr>
          <p:cNvSpPr/>
          <p:nvPr/>
        </p:nvSpPr>
        <p:spPr>
          <a:xfrm>
            <a:off x="5508978" y="1448335"/>
            <a:ext cx="2470619" cy="2426211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US" sz="1000" dirty="0"/>
          </a:p>
        </p:txBody>
      </p:sp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xmlns="" id="{F0813762-F1BE-4997-8A74-AC698D1AFA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3347" y="5348383"/>
            <a:ext cx="1886251" cy="1292710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xmlns="" id="{B2B3CC09-AE95-4337-830F-29CCA2BED18B}"/>
              </a:ext>
            </a:extLst>
          </p:cNvPr>
          <p:cNvSpPr/>
          <p:nvPr/>
        </p:nvSpPr>
        <p:spPr>
          <a:xfrm>
            <a:off x="6385334" y="5532860"/>
            <a:ext cx="391186" cy="5657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1D5F435-02FA-4C4F-AEBE-1AE288C0E2F6}"/>
              </a:ext>
            </a:extLst>
          </p:cNvPr>
          <p:cNvSpPr txBox="1"/>
          <p:nvPr/>
        </p:nvSpPr>
        <p:spPr>
          <a:xfrm>
            <a:off x="6052995" y="4315999"/>
            <a:ext cx="8354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Architecture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CA6383A0-79B0-4943-88A7-05942633FE01}"/>
              </a:ext>
            </a:extLst>
          </p:cNvPr>
          <p:cNvSpPr txBox="1"/>
          <p:nvPr/>
        </p:nvSpPr>
        <p:spPr>
          <a:xfrm>
            <a:off x="6060181" y="5111648"/>
            <a:ext cx="19543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Manifold learning for visualization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E0456236-3228-4A6C-B80E-5CA9B90036E4}"/>
              </a:ext>
            </a:extLst>
          </p:cNvPr>
          <p:cNvCxnSpPr/>
          <p:nvPr/>
        </p:nvCxnSpPr>
        <p:spPr>
          <a:xfrm>
            <a:off x="6083040" y="5111648"/>
            <a:ext cx="1907358" cy="0"/>
          </a:xfrm>
          <a:prstGeom prst="line">
            <a:avLst/>
          </a:prstGeom>
          <a:ln w="190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/>
          <a:srcRect l="9506" r="5624"/>
          <a:stretch/>
        </p:blipFill>
        <p:spPr>
          <a:xfrm>
            <a:off x="5588002" y="1495017"/>
            <a:ext cx="2370666" cy="11615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/>
          <a:srcRect l="8900" t="1045" r="6247" b="-1045"/>
          <a:stretch/>
        </p:blipFill>
        <p:spPr>
          <a:xfrm>
            <a:off x="5567073" y="2618548"/>
            <a:ext cx="2389636" cy="119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5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758</TotalTime>
  <Words>488</Words>
  <Application>Microsoft Macintosh PowerPoint</Application>
  <PresentationFormat>Widescreen</PresentationFormat>
  <Paragraphs>55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Calibri Light</vt:lpstr>
      <vt:lpstr>DengXian</vt:lpstr>
      <vt:lpstr>Wingdings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Jiacheng XIA</dc:creator>
  <cp:lastModifiedBy>Pei WANG</cp:lastModifiedBy>
  <cp:revision>118</cp:revision>
  <dcterms:created xsi:type="dcterms:W3CDTF">2017-03-11T12:28:27Z</dcterms:created>
  <dcterms:modified xsi:type="dcterms:W3CDTF">2018-09-25T15:55:28Z</dcterms:modified>
</cp:coreProperties>
</file>

<file path=docProps/thumbnail.jpeg>
</file>